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3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02987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6654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715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193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264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31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378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0111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717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265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0439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0A66F-584A-4D6E-9C51-9F9C97F65CBF}" type="datetimeFigureOut">
              <a:rPr lang="it-IT" smtClean="0"/>
              <a:t>13/05/2014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F62E2-416F-4CB3-B269-C09FCA6B4C81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597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Cattolicesimo" TargetMode="External"/><Relationship Id="rId2" Type="http://schemas.openxmlformats.org/officeDocument/2006/relationships/hyperlink" Target="http://it.wikipedia.org/wiki/Chiesa_%28architettura%2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Monti_%28rione_di_Roma%29" TargetMode="External"/><Relationship Id="rId5" Type="http://schemas.openxmlformats.org/officeDocument/2006/relationships/hyperlink" Target="http://it.wikipedia.org/wiki/Basilica_di_Santa_Maria_Maggiore" TargetMode="External"/><Relationship Id="rId4" Type="http://schemas.openxmlformats.org/officeDocument/2006/relationships/hyperlink" Target="http://it.wikipedia.org/wiki/Rom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File:Apsis_mosaic_S_Prassede_Rome_W1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Loggia" TargetMode="External"/><Relationship Id="rId13" Type="http://schemas.openxmlformats.org/officeDocument/2006/relationships/hyperlink" Target="http://it.wikipedia.org/wiki/Barocco" TargetMode="External"/><Relationship Id="rId18" Type="http://schemas.openxmlformats.org/officeDocument/2006/relationships/hyperlink" Target="http://it.wikipedia.org/wiki/Mosaico" TargetMode="External"/><Relationship Id="rId26" Type="http://schemas.openxmlformats.org/officeDocument/2006/relationships/hyperlink" Target="http://it.wikipedia.org/wiki/Catino_absidale" TargetMode="External"/><Relationship Id="rId3" Type="http://schemas.openxmlformats.org/officeDocument/2006/relationships/hyperlink" Target="http://it.wikipedia.org/wiki/Quadriportico" TargetMode="External"/><Relationship Id="rId21" Type="http://schemas.openxmlformats.org/officeDocument/2006/relationships/hyperlink" Target="http://it.wikipedia.org/wiki/1728" TargetMode="External"/><Relationship Id="rId7" Type="http://schemas.openxmlformats.org/officeDocument/2006/relationships/hyperlink" Target="http://it.wikipedia.org/wiki/Colonna" TargetMode="External"/><Relationship Id="rId12" Type="http://schemas.openxmlformats.org/officeDocument/2006/relationships/hyperlink" Target="http://it.wikipedia.org/wiki/Arco_a_tutto_sesto" TargetMode="External"/><Relationship Id="rId17" Type="http://schemas.openxmlformats.org/officeDocument/2006/relationships/hyperlink" Target="http://it.wikipedia.org/wiki/Presbiterio" TargetMode="External"/><Relationship Id="rId25" Type="http://schemas.openxmlformats.org/officeDocument/2006/relationships/hyperlink" Target="http://it.wikipedia.org/wiki/Papa_Pasquale_I" TargetMode="External"/><Relationship Id="rId2" Type="http://schemas.openxmlformats.org/officeDocument/2006/relationships/hyperlink" Target="http://it.wikipedia.org/wiki/Corte_%28architettura%29" TargetMode="External"/><Relationship Id="rId16" Type="http://schemas.openxmlformats.org/officeDocument/2006/relationships/hyperlink" Target="http://it.wikipedia.org/wiki/Cornicione" TargetMode="External"/><Relationship Id="rId20" Type="http://schemas.openxmlformats.org/officeDocument/2006/relationships/hyperlink" Target="http://it.wikipedia.org/wiki/XIII_secolo" TargetMode="External"/><Relationship Id="rId29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Protiro" TargetMode="External"/><Relationship Id="rId11" Type="http://schemas.openxmlformats.org/officeDocument/2006/relationships/hyperlink" Target="http://it.wikipedia.org/wiki/Monofora" TargetMode="External"/><Relationship Id="rId24" Type="http://schemas.openxmlformats.org/officeDocument/2006/relationships/hyperlink" Target="http://it.wikipedia.org/wiki/Abside" TargetMode="External"/><Relationship Id="rId32" Type="http://schemas.openxmlformats.org/officeDocument/2006/relationships/image" Target="../media/image7.png"/><Relationship Id="rId5" Type="http://schemas.openxmlformats.org/officeDocument/2006/relationships/hyperlink" Target="http://it.wikipedia.org/wiki/Scala_%28architettura%29" TargetMode="External"/><Relationship Id="rId15" Type="http://schemas.openxmlformats.org/officeDocument/2006/relationships/hyperlink" Target="http://it.wikipedia.org/wiki/Marmo" TargetMode="External"/><Relationship Id="rId23" Type="http://schemas.openxmlformats.org/officeDocument/2006/relationships/hyperlink" Target="http://it.wikipedia.org/w/index.php?title=Domenico_Maria_Muratori&amp;action=edit&amp;redlink=1" TargetMode="External"/><Relationship Id="rId28" Type="http://schemas.openxmlformats.org/officeDocument/2006/relationships/hyperlink" Target="http://it.wikipedia.org/wiki/Arco_trionfale" TargetMode="External"/><Relationship Id="rId10" Type="http://schemas.openxmlformats.org/officeDocument/2006/relationships/hyperlink" Target="http://it.wikipedia.org/wiki/XVI_secolo" TargetMode="External"/><Relationship Id="rId19" Type="http://schemas.openxmlformats.org/officeDocument/2006/relationships/hyperlink" Target="http://it.wikipedia.org/wiki/IX_secolo" TargetMode="External"/><Relationship Id="rId31" Type="http://schemas.openxmlformats.org/officeDocument/2006/relationships/image" Target="../media/image6.png"/><Relationship Id="rId4" Type="http://schemas.openxmlformats.org/officeDocument/2006/relationships/hyperlink" Target="http://it.wikipedia.org/wiki/Paleocristiano" TargetMode="External"/><Relationship Id="rId9" Type="http://schemas.openxmlformats.org/officeDocument/2006/relationships/hyperlink" Target="http://it.wikipedia.org/wiki/Stile_barocco" TargetMode="External"/><Relationship Id="rId14" Type="http://schemas.openxmlformats.org/officeDocument/2006/relationships/hyperlink" Target="http://it.wikipedia.org/wiki/Timpano_%28architettura%29" TargetMode="External"/><Relationship Id="rId22" Type="http://schemas.openxmlformats.org/officeDocument/2006/relationships/hyperlink" Target="http://it.wikipedia.org/wiki/1734" TargetMode="External"/><Relationship Id="rId27" Type="http://schemas.openxmlformats.org/officeDocument/2006/relationships/hyperlink" Target="http://it.wikipedia.org/w/index.php?title=Arco_absidale&amp;action=edit&amp;redlink=1" TargetMode="External"/><Relationship Id="rId30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Chiesa_cattolica" TargetMode="External"/><Relationship Id="rId13" Type="http://schemas.openxmlformats.org/officeDocument/2006/relationships/hyperlink" Target="http://it.wikipedia.org/wiki/Architettura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it.wikipedia.org/wiki/Italia" TargetMode="External"/><Relationship Id="rId7" Type="http://schemas.openxmlformats.org/officeDocument/2006/relationships/hyperlink" Target="http://it.wikipedia.org/wiki/Religione" TargetMode="External"/><Relationship Id="rId12" Type="http://schemas.openxmlformats.org/officeDocument/2006/relationships/hyperlink" Target="http://it.wikipedia.org/wiki/Diocesi_di_Roma" TargetMode="External"/><Relationship Id="rId17" Type="http://schemas.openxmlformats.org/officeDocument/2006/relationships/hyperlink" Target="http://it.wikipedia.org/wiki/IX_secolo" TargetMode="External"/><Relationship Id="rId2" Type="http://schemas.openxmlformats.org/officeDocument/2006/relationships/hyperlink" Target="http://it.wikipedia.org/wiki/Stato" TargetMode="External"/><Relationship Id="rId16" Type="http://schemas.openxmlformats.org/officeDocument/2006/relationships/hyperlink" Target="http://it.wikipedia.org/wiki/VIII_secolo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Roma" TargetMode="External"/><Relationship Id="rId11" Type="http://schemas.openxmlformats.org/officeDocument/2006/relationships/hyperlink" Target="http://it.wikipedia.org/wiki/Diocesi" TargetMode="External"/><Relationship Id="rId5" Type="http://schemas.openxmlformats.org/officeDocument/2006/relationships/hyperlink" Target="http://it.wikipedia.org/wiki/Lazio" TargetMode="External"/><Relationship Id="rId15" Type="http://schemas.openxmlformats.org/officeDocument/2006/relationships/hyperlink" Target="http://it.wikipedia.org/wiki/Architettura_barocca" TargetMode="External"/><Relationship Id="rId10" Type="http://schemas.openxmlformats.org/officeDocument/2006/relationships/hyperlink" Target="http://it.wikipedia.org/wiki/Santa_Prassede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it.wikipedia.org/wiki/Regioni_d%27Italia" TargetMode="External"/><Relationship Id="rId9" Type="http://schemas.openxmlformats.org/officeDocument/2006/relationships/hyperlink" Target="http://it.wikipedia.org/wiki/Rito_romano" TargetMode="External"/><Relationship Id="rId14" Type="http://schemas.openxmlformats.org/officeDocument/2006/relationships/hyperlink" Target="http://it.wikipedia.org/wiki/Architettura_paleocristian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t.wikipedia.org/wiki/Paolo_di_Tarso" TargetMode="External"/><Relationship Id="rId13" Type="http://schemas.openxmlformats.org/officeDocument/2006/relationships/hyperlink" Target="http://it.wikipedia.org/wiki/Catacombe_di_Priscilla" TargetMode="External"/><Relationship Id="rId3" Type="http://schemas.openxmlformats.org/officeDocument/2006/relationships/hyperlink" Target="http://it.wikipedia.org/wiki/Senato_romano" TargetMode="External"/><Relationship Id="rId7" Type="http://schemas.openxmlformats.org/officeDocument/2006/relationships/hyperlink" Target="http://it.wikipedia.org/wiki/Apostolo" TargetMode="External"/><Relationship Id="rId12" Type="http://schemas.openxmlformats.org/officeDocument/2006/relationships/hyperlink" Target="http://it.wikipedia.org/wiki/Martirio_%28religione%29" TargetMode="External"/><Relationship Id="rId2" Type="http://schemas.openxmlformats.org/officeDocument/2006/relationships/hyperlink" Target="http://it.wikipedia.org/wiki/49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Conversione_%28teologia_cristiana%29" TargetMode="External"/><Relationship Id="rId11" Type="http://schemas.openxmlformats.org/officeDocument/2006/relationships/hyperlink" Target="http://it.wikipedia.org/wiki/Santa_Prassede" TargetMode="External"/><Relationship Id="rId5" Type="http://schemas.openxmlformats.org/officeDocument/2006/relationships/hyperlink" Target="http://it.wikipedia.org/wiki/I_secolo" TargetMode="External"/><Relationship Id="rId10" Type="http://schemas.openxmlformats.org/officeDocument/2006/relationships/hyperlink" Target="http://it.wikipedia.org/wiki/Santa_Pudenziana" TargetMode="External"/><Relationship Id="rId4" Type="http://schemas.openxmlformats.org/officeDocument/2006/relationships/hyperlink" Target="http://it.wikipedia.org/w/index.php?title=Pudente&amp;action=edit&amp;redlink=1" TargetMode="External"/><Relationship Id="rId9" Type="http://schemas.openxmlformats.org/officeDocument/2006/relationships/hyperlink" Target="http://it.wikipedia.org/wiki/Cristianesimo" TargetMode="External"/><Relationship Id="rId14" Type="http://schemas.openxmlformats.org/officeDocument/2006/relationships/hyperlink" Target="http://it.wikipedia.org/wiki/Via_Salari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CHIESA SANTA PRASSADE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 CURA DI  VALENTINO GRIZI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163401"/>
            <a:ext cx="1835696" cy="269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947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CHE COS E LA BASILICA DI SANTA PRASSADE?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</a:t>
            </a:r>
            <a:r>
              <a:rPr lang="it-IT" b="1" dirty="0" smtClean="0"/>
              <a:t>basilica di Santa Prassede</a:t>
            </a:r>
            <a:r>
              <a:rPr lang="it-IT" dirty="0" smtClean="0"/>
              <a:t> è un </a:t>
            </a:r>
            <a:r>
              <a:rPr lang="it-IT" dirty="0" smtClean="0">
                <a:hlinkClick r:id="rId2" tooltip="Chiesa (architettura)"/>
              </a:rPr>
              <a:t>luogo di culto</a:t>
            </a:r>
            <a:r>
              <a:rPr lang="it-IT" dirty="0" smtClean="0"/>
              <a:t> </a:t>
            </a:r>
            <a:r>
              <a:rPr lang="it-IT" dirty="0" smtClean="0">
                <a:hlinkClick r:id="rId3" tooltip="Cattolicesimo"/>
              </a:rPr>
              <a:t>cattolico</a:t>
            </a:r>
            <a:r>
              <a:rPr lang="it-IT" dirty="0" smtClean="0"/>
              <a:t> del centro di </a:t>
            </a:r>
            <a:r>
              <a:rPr lang="it-IT" dirty="0" smtClean="0">
                <a:hlinkClick r:id="rId4" tooltip="Roma"/>
              </a:rPr>
              <a:t>Roma</a:t>
            </a:r>
            <a:r>
              <a:rPr lang="it-IT" dirty="0" smtClean="0"/>
              <a:t>, situato nei pressi della </a:t>
            </a:r>
            <a:r>
              <a:rPr lang="it-IT" dirty="0" smtClean="0">
                <a:hlinkClick r:id="rId5" tooltip="Basilica di Santa Maria Maggiore"/>
              </a:rPr>
              <a:t>basilica di Santa Maria Maggiore</a:t>
            </a:r>
            <a:r>
              <a:rPr lang="it-IT" dirty="0" smtClean="0"/>
              <a:t>, nel </a:t>
            </a:r>
            <a:r>
              <a:rPr lang="it-IT" dirty="0" smtClean="0">
                <a:hlinkClick r:id="rId6" tooltip="Monti (rione di Roma)"/>
              </a:rPr>
              <a:t>rione Monti</a:t>
            </a:r>
            <a:r>
              <a:rPr lang="it-IT" dirty="0" smtClean="0"/>
              <a:t>. L'entrata principale, di rado utilizzata, è in via San Martino ai Monti, mentre l'entrata abituale, ma secondaria, si trova sul lato destro dell'edificio, che dà su via di Santa Prassede.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20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SUA STRUTTURA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80929"/>
            <a:ext cx="477176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5575" y="-684898"/>
            <a:ext cx="601447" cy="204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it-IT" altLang="it-IT" sz="9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it-IT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it-IT" altLang="it-IT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AutoShape 4" descr="http://upload.wikimedia.org/wikipedia/commons/thumb/d/d9/Apsis_mosaic_S_Prassede_Rome_W1.JPG/220px-Apsis_mosaic_S_Prassede_Rome_W1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779912" y="2492896"/>
            <a:ext cx="209550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" name="AutoShape 5" descr="http://bits.wikimedia.org/static-1.24wmf3/skins/common/images/magnify-clip.png">
            <a:hlinkClick r:id="rId3" tooltip="Ingrandisci"/>
          </p:cNvPr>
          <p:cNvSpPr>
            <a:spLocks noChangeAspect="1" noChangeArrowheads="1"/>
          </p:cNvSpPr>
          <p:nvPr/>
        </p:nvSpPr>
        <p:spPr bwMode="auto">
          <a:xfrm>
            <a:off x="155575" y="1454150"/>
            <a:ext cx="14287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0"/>
            <a:ext cx="24765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21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DESCRIZIONE DELLA CHIESA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it-IT" b="1" dirty="0" smtClean="0"/>
              <a:t>Facciata</a:t>
            </a:r>
          </a:p>
          <a:p>
            <a:r>
              <a:rPr lang="it-IT" dirty="0" smtClean="0"/>
              <a:t>La facciata della basilica, non visibile dalla strada, è all'interno di un </a:t>
            </a:r>
            <a:r>
              <a:rPr lang="it-IT" dirty="0" smtClean="0">
                <a:hlinkClick r:id="rId2" tooltip="Corte (architettura)"/>
              </a:rPr>
              <a:t>cortile</a:t>
            </a:r>
            <a:r>
              <a:rPr lang="it-IT" dirty="0" smtClean="0"/>
              <a:t> quadrangolare delimitato da edifici abitativi. L'accesso allo spazio aperto, che rimarca, seppur in parte, l'antico </a:t>
            </a:r>
            <a:r>
              <a:rPr lang="it-IT" dirty="0" smtClean="0">
                <a:hlinkClick r:id="rId3" tooltip="Quadriportico"/>
              </a:rPr>
              <a:t>quadriportico</a:t>
            </a:r>
            <a:r>
              <a:rPr lang="it-IT" dirty="0" smtClean="0"/>
              <a:t> </a:t>
            </a:r>
            <a:r>
              <a:rPr lang="it-IT" dirty="0" smtClean="0">
                <a:hlinkClick r:id="rId4" tooltip="Paleocristiano"/>
              </a:rPr>
              <a:t>paleocristiano</a:t>
            </a:r>
            <a:r>
              <a:rPr lang="it-IT" dirty="0" smtClean="0"/>
              <a:t>, si ha attraverso una lunga </a:t>
            </a:r>
            <a:r>
              <a:rPr lang="it-IT" dirty="0" smtClean="0">
                <a:hlinkClick r:id="rId5" tooltip="Scala (architettura)"/>
              </a:rPr>
              <a:t>scalinata</a:t>
            </a:r>
            <a:r>
              <a:rPr lang="it-IT" dirty="0" smtClean="0"/>
              <a:t> in discesa che si apre su via di San Martino ai Monti con l'antico </a:t>
            </a:r>
            <a:r>
              <a:rPr lang="it-IT" dirty="0" smtClean="0">
                <a:hlinkClick r:id="rId6" tooltip="Protiro"/>
              </a:rPr>
              <a:t>protiro</a:t>
            </a:r>
            <a:r>
              <a:rPr lang="it-IT" dirty="0" smtClean="0"/>
              <a:t> originale sorretto da due </a:t>
            </a:r>
            <a:r>
              <a:rPr lang="it-IT" dirty="0" smtClean="0">
                <a:hlinkClick r:id="rId7" tooltip="Colonna"/>
              </a:rPr>
              <a:t>colonne di spoglio</a:t>
            </a:r>
            <a:r>
              <a:rPr lang="it-IT" dirty="0" smtClean="0"/>
              <a:t> e sormontato da una </a:t>
            </a:r>
            <a:r>
              <a:rPr lang="it-IT" dirty="0" smtClean="0">
                <a:hlinkClick r:id="rId8" tooltip="Loggia"/>
              </a:rPr>
              <a:t>loggetta</a:t>
            </a:r>
            <a:r>
              <a:rPr lang="it-IT" dirty="0" smtClean="0"/>
              <a:t> in un sobrio </a:t>
            </a:r>
            <a:r>
              <a:rPr lang="it-IT" dirty="0" smtClean="0">
                <a:hlinkClick r:id="rId9" tooltip="Stile barocco"/>
              </a:rPr>
              <a:t>stile barocco</a:t>
            </a:r>
            <a:r>
              <a:rPr lang="it-IT" dirty="0" smtClean="0"/>
              <a:t> aggiunta nel </a:t>
            </a:r>
            <a:r>
              <a:rPr lang="it-IT" dirty="0" smtClean="0">
                <a:hlinkClick r:id="rId10" tooltip="XVI secolo"/>
              </a:rPr>
              <a:t>XVI secolo</a:t>
            </a:r>
            <a:r>
              <a:rPr lang="it-IT" dirty="0" smtClean="0"/>
              <a:t>.</a:t>
            </a:r>
          </a:p>
          <a:p>
            <a:r>
              <a:rPr lang="it-IT" dirty="0" smtClean="0"/>
              <a:t>La facciata, con paramento murario costituito da mattoni a vista, possiede ancora le tre </a:t>
            </a:r>
            <a:r>
              <a:rPr lang="it-IT" dirty="0" smtClean="0">
                <a:hlinkClick r:id="rId11" tooltip="Monofora"/>
              </a:rPr>
              <a:t>monofore</a:t>
            </a:r>
            <a:r>
              <a:rPr lang="it-IT" dirty="0" smtClean="0"/>
              <a:t> ad </a:t>
            </a:r>
            <a:r>
              <a:rPr lang="it-IT" dirty="0" smtClean="0">
                <a:hlinkClick r:id="rId12" tooltip="Arco a tutto sesto"/>
              </a:rPr>
              <a:t>arco a tutto sesto</a:t>
            </a:r>
            <a:r>
              <a:rPr lang="it-IT" dirty="0" smtClean="0"/>
              <a:t> </a:t>
            </a:r>
            <a:r>
              <a:rPr lang="it-IT" dirty="0" smtClean="0">
                <a:hlinkClick r:id="rId4" tooltip="Paleocristiano"/>
              </a:rPr>
              <a:t>paleocristiane</a:t>
            </a:r>
            <a:r>
              <a:rPr lang="it-IT" dirty="0" smtClean="0"/>
              <a:t> e, nella parte inferiore, il portale </a:t>
            </a:r>
            <a:r>
              <a:rPr lang="it-IT" dirty="0" smtClean="0">
                <a:hlinkClick r:id="rId13" tooltip="Barocco"/>
              </a:rPr>
              <a:t>barocco</a:t>
            </a:r>
            <a:r>
              <a:rPr lang="it-IT" dirty="0" smtClean="0"/>
              <a:t> con </a:t>
            </a:r>
            <a:r>
              <a:rPr lang="it-IT" dirty="0" smtClean="0">
                <a:hlinkClick r:id="rId14" tooltip="Timpano (architettura)"/>
              </a:rPr>
              <a:t>timpano</a:t>
            </a:r>
            <a:r>
              <a:rPr lang="it-IT" dirty="0" smtClean="0"/>
              <a:t> </a:t>
            </a:r>
            <a:r>
              <a:rPr lang="it-IT" dirty="0" smtClean="0">
                <a:hlinkClick r:id="rId15" tooltip="Marmo"/>
              </a:rPr>
              <a:t>marmoreo</a:t>
            </a:r>
            <a:r>
              <a:rPr lang="it-IT" dirty="0" smtClean="0"/>
              <a:t> con un </a:t>
            </a:r>
            <a:r>
              <a:rPr lang="it-IT" dirty="0" smtClean="0">
                <a:hlinkClick r:id="rId16" tooltip="Cornicione"/>
              </a:rPr>
              <a:t>cornicione</a:t>
            </a:r>
            <a:r>
              <a:rPr lang="it-IT" dirty="0" smtClean="0"/>
              <a:t> riccamente scolpito.</a:t>
            </a:r>
          </a:p>
          <a:p>
            <a:r>
              <a:rPr lang="it-IT" b="1" dirty="0" smtClean="0"/>
              <a:t>Interno</a:t>
            </a:r>
          </a:p>
          <a:p>
            <a:r>
              <a:rPr lang="it-IT" dirty="0" smtClean="0">
                <a:effectLst/>
              </a:rPr>
              <a:t>Il </a:t>
            </a:r>
            <a:r>
              <a:rPr lang="it-IT" dirty="0" smtClean="0">
                <a:effectLst/>
                <a:hlinkClick r:id="rId17" tooltip="Presbiterio"/>
              </a:rPr>
              <a:t>presbiterio</a:t>
            </a:r>
            <a:r>
              <a:rPr lang="it-IT" dirty="0" smtClean="0">
                <a:effectLst/>
              </a:rPr>
              <a:t> ed i </a:t>
            </a:r>
            <a:r>
              <a:rPr lang="it-IT" dirty="0" smtClean="0">
                <a:effectLst/>
                <a:hlinkClick r:id="rId18" tooltip="Mosaico"/>
              </a:rPr>
              <a:t>mosaici</a:t>
            </a:r>
            <a:r>
              <a:rPr lang="it-IT" dirty="0" smtClean="0">
                <a:effectLst/>
              </a:rPr>
              <a:t> del </a:t>
            </a:r>
            <a:r>
              <a:rPr lang="it-IT" dirty="0" smtClean="0">
                <a:effectLst/>
                <a:hlinkClick r:id="rId19" tooltip="IX secolo"/>
              </a:rPr>
              <a:t>IX secolo</a:t>
            </a:r>
            <a:endParaRPr lang="it-IT" dirty="0" smtClean="0">
              <a:effectLst/>
            </a:endParaRPr>
          </a:p>
          <a:p>
            <a:r>
              <a:rPr lang="it-IT" dirty="0" smtClean="0"/>
              <a:t>La basilica è a tre navate suddivisa da colonne e dai pilastri che reggono gli </a:t>
            </a:r>
            <a:r>
              <a:rPr lang="it-IT" dirty="0" err="1" smtClean="0"/>
              <a:t>arconi</a:t>
            </a:r>
            <a:r>
              <a:rPr lang="it-IT" dirty="0" smtClean="0"/>
              <a:t> di rafforzamento del </a:t>
            </a:r>
            <a:r>
              <a:rPr lang="it-IT" dirty="0" smtClean="0">
                <a:hlinkClick r:id="rId20" tooltip="XIII secolo"/>
              </a:rPr>
              <a:t>XIII secolo</a:t>
            </a:r>
            <a:r>
              <a:rPr lang="it-IT" dirty="0" smtClean="0"/>
              <a:t>. La zona del presbiterio è dovuta ai rifacimenti voluti dal cardinale Ludovico Pico della Mirandola ed eseguiti tra il </a:t>
            </a:r>
            <a:r>
              <a:rPr lang="it-IT" dirty="0" smtClean="0">
                <a:hlinkClick r:id="rId21" tooltip="1728"/>
              </a:rPr>
              <a:t>1728</a:t>
            </a:r>
            <a:r>
              <a:rPr lang="it-IT" dirty="0" smtClean="0"/>
              <a:t> ed il </a:t>
            </a:r>
            <a:r>
              <a:rPr lang="it-IT" dirty="0" smtClean="0">
                <a:hlinkClick r:id="rId22" tooltip="1734"/>
              </a:rPr>
              <a:t>1734</a:t>
            </a:r>
            <a:r>
              <a:rPr lang="it-IT" dirty="0" smtClean="0"/>
              <a:t>; in questa occasione furono trovate molte reliquie al di sotto dell'altare maggiore. I lavori portarono alla realizzazione della balaustrata, di tre rampe di scale (due laterali di accesso alla zona presbiterale ed una, quella centrale, alla cripta), del ciborio, del nuovo altare e degli stalli lignei del coro; il centro dell'abside è chiuso da un quadro di </a:t>
            </a:r>
            <a:r>
              <a:rPr lang="it-IT" dirty="0" smtClean="0">
                <a:hlinkClick r:id="rId23" tooltip="Domenico Maria Muratori (la pagina non esiste)"/>
              </a:rPr>
              <a:t>Domenico Maria Muratori</a:t>
            </a:r>
            <a:r>
              <a:rPr lang="it-IT" dirty="0" smtClean="0"/>
              <a:t>, che raffigura </a:t>
            </a:r>
            <a:r>
              <a:rPr lang="it-IT" i="1" dirty="0" smtClean="0"/>
              <a:t>Santa Prassede che raccoglie il sangue dei martiri</a:t>
            </a:r>
            <a:r>
              <a:rPr lang="it-IT" dirty="0" smtClean="0"/>
              <a:t>.</a:t>
            </a:r>
          </a:p>
          <a:p>
            <a:r>
              <a:rPr lang="it-IT" dirty="0" smtClean="0"/>
              <a:t>Questa nuova sistemazione del presbiterio sconvolse i progetti originari di papa Pasquale; infatti l'attuale ciborio diventa il nuovo fulcro di attrazione, sovrapponendosi però alla retrostante decorazione musiva dell'</a:t>
            </a:r>
            <a:r>
              <a:rPr lang="it-IT" dirty="0" smtClean="0">
                <a:hlinkClick r:id="rId24" tooltip="Abside"/>
              </a:rPr>
              <a:t>abside</a:t>
            </a:r>
            <a:r>
              <a:rPr lang="it-IT" dirty="0" smtClean="0"/>
              <a:t>.</a:t>
            </a:r>
          </a:p>
          <a:p>
            <a:r>
              <a:rPr lang="it-IT" dirty="0" smtClean="0"/>
              <a:t>L'elemento più rilevante della chiesa è il ciclo di </a:t>
            </a:r>
            <a:r>
              <a:rPr lang="it-IT" dirty="0" smtClean="0">
                <a:hlinkClick r:id="rId18" tooltip="Mosaico"/>
              </a:rPr>
              <a:t>mosaici</a:t>
            </a:r>
            <a:r>
              <a:rPr lang="it-IT" dirty="0" smtClean="0"/>
              <a:t>, risalenti al rifacimento del </a:t>
            </a:r>
            <a:r>
              <a:rPr lang="it-IT" dirty="0" smtClean="0">
                <a:hlinkClick r:id="rId19" tooltip="IX secolo"/>
              </a:rPr>
              <a:t>IX secolo</a:t>
            </a:r>
            <a:r>
              <a:rPr lang="it-IT" dirty="0" smtClean="0"/>
              <a:t> fatto eseguire da </a:t>
            </a:r>
            <a:r>
              <a:rPr lang="it-IT" dirty="0" smtClean="0">
                <a:hlinkClick r:id="rId25" tooltip="Papa Pasquale I"/>
              </a:rPr>
              <a:t>papa Pasquale I</a:t>
            </a:r>
            <a:r>
              <a:rPr lang="it-IT" dirty="0" smtClean="0"/>
              <a:t>, e che coprono il </a:t>
            </a:r>
            <a:r>
              <a:rPr lang="it-IT" dirty="0" smtClean="0">
                <a:hlinkClick r:id="rId26" tooltip="Catino absidale"/>
              </a:rPr>
              <a:t>catino absidale</a:t>
            </a:r>
            <a:r>
              <a:rPr lang="it-IT" dirty="0" smtClean="0"/>
              <a:t>, l'</a:t>
            </a:r>
            <a:r>
              <a:rPr lang="it-IT" dirty="0" smtClean="0">
                <a:hlinkClick r:id="rId27" tooltip="Arco absidale (la pagina non esiste)"/>
              </a:rPr>
              <a:t>arco absidale</a:t>
            </a:r>
            <a:r>
              <a:rPr lang="it-IT" dirty="0" smtClean="0"/>
              <a:t> e l'</a:t>
            </a:r>
            <a:r>
              <a:rPr lang="it-IT" dirty="0" smtClean="0">
                <a:hlinkClick r:id="rId28" tooltip="Arco trionfale"/>
              </a:rPr>
              <a:t>arco tri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128830"/>
            <a:ext cx="1187624" cy="171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2662"/>
            <a:ext cx="2095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517233"/>
            <a:ext cx="2863776" cy="134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5272661"/>
            <a:ext cx="2095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008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Carta di identità 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2080101"/>
          <a:ext cx="8229600" cy="35661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>
                          <a:hlinkClick r:id="rId2" tooltip="Stato"/>
                        </a:rPr>
                        <a:t>Stato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effectLst/>
                        </a:rPr>
                        <a:t> </a:t>
                      </a:r>
                      <a:r>
                        <a:rPr lang="it-IT">
                          <a:hlinkClick r:id="rId3" tooltip="Italia"/>
                        </a:rPr>
                        <a:t>Italia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>
                          <a:hlinkClick r:id="rId4" tooltip="Regioni d'Italia"/>
                        </a:rPr>
                        <a:t>Regione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effectLst/>
                        </a:rPr>
                        <a:t> </a:t>
                      </a:r>
                      <a:r>
                        <a:rPr lang="it-IT" dirty="0">
                          <a:hlinkClick r:id="rId5" tooltip="Lazio"/>
                        </a:rPr>
                        <a:t>Lazio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dirty="0"/>
                        <a:t>Località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hlinkClick r:id="rId6" tooltip="Roma"/>
                        </a:rPr>
                        <a:t>Roma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>
                          <a:hlinkClick r:id="rId7" tooltip="Religione"/>
                        </a:rPr>
                        <a:t>Religione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hlinkClick r:id="rId8" tooltip="Chiesa cattolica"/>
                        </a:rPr>
                        <a:t>Cristiana cattolica</a:t>
                      </a:r>
                      <a:r>
                        <a:rPr lang="it-IT"/>
                        <a:t> di </a:t>
                      </a:r>
                      <a:r>
                        <a:rPr lang="it-IT">
                          <a:hlinkClick r:id="rId9" tooltip="Rito romano"/>
                        </a:rPr>
                        <a:t>rito romano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/>
                        <a:t>Titolare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hlinkClick r:id="rId10" tooltip="Santa Prassede"/>
                        </a:rPr>
                        <a:t>Prassede vergine e martire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>
                          <a:hlinkClick r:id="rId11" tooltip="Diocesi"/>
                        </a:rPr>
                        <a:t>Diocesi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hlinkClick r:id="rId12" tooltip="Diocesi di Roma"/>
                        </a:rPr>
                        <a:t>Diocesi di Roma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>
                          <a:hlinkClick r:id="rId13" tooltip="Architettura"/>
                        </a:rPr>
                        <a:t>Stile architettonico</a:t>
                      </a:r>
                      <a:endParaRPr lang="it-IT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>
                          <a:hlinkClick r:id="rId14" tooltip="Architettura paleocristiana"/>
                        </a:rPr>
                        <a:t>paleocristiano</a:t>
                      </a:r>
                      <a:r>
                        <a:rPr lang="it-IT"/>
                        <a:t> (esterno e sacello), </a:t>
                      </a:r>
                      <a:r>
                        <a:rPr lang="it-IT">
                          <a:hlinkClick r:id="rId15" tooltip="Architettura barocca"/>
                        </a:rPr>
                        <a:t>barocco</a:t>
                      </a:r>
                      <a:r>
                        <a:rPr lang="it-IT"/>
                        <a:t> (interno)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/>
                        <a:t>Inizio costruzione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linkClick r:id="rId16" tooltip="VIII secolo"/>
                        </a:rPr>
                        <a:t>VIII secolo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/>
                        <a:t>Completamento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linkClick r:id="rId17" tooltip="IX secolo"/>
                        </a:rPr>
                        <a:t>IX secolo</a:t>
                      </a:r>
                      <a:endParaRPr lang="it-IT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121" name="Picture 1" descr="Italia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79625"/>
            <a:ext cx="190500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Lazio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7962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Roma-Stemma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79625"/>
            <a:ext cx="1905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08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SUOI DETTAGLI E IMPORTANZE STORICHE</a:t>
            </a:r>
            <a:endParaRPr lang="it-I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1714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1714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4256829"/>
            <a:ext cx="1714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0848"/>
            <a:ext cx="1461062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781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 SUA STORIA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La chiesa ha origini molto antiche. Attorno alla basilica di Santa Maria Maggiore sorsero molte chiese, tra cui, come attesta una lapide del </a:t>
            </a:r>
            <a:r>
              <a:rPr lang="it-IT" dirty="0" smtClean="0">
                <a:hlinkClick r:id="rId2" tooltip="491"/>
              </a:rPr>
              <a:t>491</a:t>
            </a:r>
            <a:r>
              <a:rPr lang="it-IT" dirty="0" smtClean="0"/>
              <a:t>, un </a:t>
            </a:r>
            <a:r>
              <a:rPr lang="it-IT" i="1" dirty="0" smtClean="0"/>
              <a:t>titulus </a:t>
            </a:r>
            <a:r>
              <a:rPr lang="it-IT" i="1" dirty="0" err="1" smtClean="0"/>
              <a:t>Praxedis</a:t>
            </a:r>
            <a:r>
              <a:rPr lang="it-IT" dirty="0" smtClean="0"/>
              <a:t>. Questo fa riferimento alle vicende della famiglia del </a:t>
            </a:r>
            <a:r>
              <a:rPr lang="it-IT" dirty="0" smtClean="0">
                <a:hlinkClick r:id="rId3" tooltip="Senato romano"/>
              </a:rPr>
              <a:t>senatore</a:t>
            </a:r>
            <a:r>
              <a:rPr lang="it-IT" dirty="0" smtClean="0"/>
              <a:t> </a:t>
            </a:r>
            <a:r>
              <a:rPr lang="it-IT" dirty="0" err="1" smtClean="0">
                <a:hlinkClick r:id="rId4" tooltip="Pudente (la pagina non esiste)"/>
              </a:rPr>
              <a:t>Pudente</a:t>
            </a:r>
            <a:r>
              <a:rPr lang="it-IT" dirty="0" smtClean="0"/>
              <a:t> (</a:t>
            </a:r>
            <a:r>
              <a:rPr lang="it-IT" dirty="0" smtClean="0">
                <a:hlinkClick r:id="rId5" tooltip="I secolo"/>
              </a:rPr>
              <a:t>I secolo</a:t>
            </a:r>
            <a:r>
              <a:rPr lang="it-IT" dirty="0" smtClean="0"/>
              <a:t> d.C.), che la tradizione enuclea tra le prime persone </a:t>
            </a:r>
            <a:r>
              <a:rPr lang="it-IT" dirty="0" smtClean="0">
                <a:hlinkClick r:id="rId6" tooltip="Conversione (teologia cristiana)"/>
              </a:rPr>
              <a:t>convertite</a:t>
            </a:r>
            <a:r>
              <a:rPr lang="it-IT" dirty="0" smtClean="0"/>
              <a:t> a Roma dall'</a:t>
            </a:r>
            <a:r>
              <a:rPr lang="it-IT" dirty="0" smtClean="0">
                <a:hlinkClick r:id="rId7" tooltip="Apostolo"/>
              </a:rPr>
              <a:t>apostolo</a:t>
            </a:r>
            <a:r>
              <a:rPr lang="it-IT" dirty="0" smtClean="0"/>
              <a:t> </a:t>
            </a:r>
            <a:r>
              <a:rPr lang="it-IT" dirty="0" smtClean="0">
                <a:hlinkClick r:id="rId8" tooltip="Paolo di Tarso"/>
              </a:rPr>
              <a:t>Paolo</a:t>
            </a:r>
            <a:r>
              <a:rPr lang="it-IT" dirty="0" smtClean="0"/>
              <a:t>; con </a:t>
            </a:r>
            <a:r>
              <a:rPr lang="it-IT" dirty="0" err="1" smtClean="0"/>
              <a:t>Pudente</a:t>
            </a:r>
            <a:r>
              <a:rPr lang="it-IT" dirty="0" smtClean="0"/>
              <a:t> si convertirono al </a:t>
            </a:r>
            <a:r>
              <a:rPr lang="it-IT" dirty="0" smtClean="0">
                <a:hlinkClick r:id="rId9" tooltip="Cristianesimo"/>
              </a:rPr>
              <a:t>cristianesimo</a:t>
            </a:r>
            <a:r>
              <a:rPr lang="it-IT" dirty="0" smtClean="0"/>
              <a:t> anche le figlie </a:t>
            </a:r>
            <a:r>
              <a:rPr lang="it-IT" dirty="0" smtClean="0">
                <a:hlinkClick r:id="rId10" tooltip="Santa Pudenziana"/>
              </a:rPr>
              <a:t>Pudenziana</a:t>
            </a:r>
            <a:r>
              <a:rPr lang="it-IT" dirty="0" smtClean="0"/>
              <a:t> e </a:t>
            </a:r>
            <a:r>
              <a:rPr lang="it-IT" dirty="0" smtClean="0">
                <a:hlinkClick r:id="rId11" tooltip="Santa Prassede"/>
              </a:rPr>
              <a:t>Prassede</a:t>
            </a:r>
            <a:r>
              <a:rPr lang="it-IT" dirty="0" smtClean="0"/>
              <a:t>. L'intera famiglia subì il </a:t>
            </a:r>
            <a:r>
              <a:rPr lang="it-IT" dirty="0" smtClean="0">
                <a:hlinkClick r:id="rId12" tooltip="Martirio (religione)"/>
              </a:rPr>
              <a:t>martirio</a:t>
            </a:r>
            <a:r>
              <a:rPr lang="it-IT" dirty="0" smtClean="0"/>
              <a:t> ed i loro corpi furono deposti nelle </a:t>
            </a:r>
            <a:r>
              <a:rPr lang="it-IT" dirty="0" smtClean="0">
                <a:hlinkClick r:id="rId13" tooltip="Catacombe di Priscilla"/>
              </a:rPr>
              <a:t>catacombe di Priscilla</a:t>
            </a:r>
            <a:r>
              <a:rPr lang="it-IT" dirty="0" smtClean="0"/>
              <a:t>, sulla </a:t>
            </a:r>
            <a:r>
              <a:rPr lang="it-IT" dirty="0" smtClean="0">
                <a:hlinkClick r:id="rId14" tooltip="Via Salaria"/>
              </a:rPr>
              <a:t>via Salaria</a:t>
            </a:r>
            <a:r>
              <a:rPr lang="it-IT" dirty="0" smtClean="0"/>
              <a:t>. Il </a:t>
            </a:r>
            <a:r>
              <a:rPr lang="it-IT" i="1" dirty="0" smtClean="0"/>
              <a:t>titulus </a:t>
            </a:r>
            <a:r>
              <a:rPr lang="it-IT" i="1" dirty="0" err="1" smtClean="0"/>
              <a:t>Praxedis</a:t>
            </a:r>
            <a:r>
              <a:rPr lang="it-IT" dirty="0" smtClean="0"/>
              <a:t> sorse nella casa di proprietà di Prassede, la quale soleva nascondervi i cristiani perseguitati: la tradizione racconta che la santa raccoglieva con una spugna il sangue versato dai martiri per versarlo in un pozzo.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1751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 CON QUESTO è TUTTO SPERO CHE LA RICERCA VI SIA PIACIUTA E BUON PROSEGUIMENTO DI GIORNATA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Fonti: </a:t>
            </a:r>
            <a:r>
              <a:rPr lang="it-IT" dirty="0" err="1" smtClean="0"/>
              <a:t>wikipedia</a:t>
            </a:r>
            <a:r>
              <a:rPr lang="it-IT" dirty="0" smtClean="0"/>
              <a:t> e treccani.it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104365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624</Words>
  <Application>Microsoft Office PowerPoint</Application>
  <PresentationFormat>Presentazione su schermo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LA CHIESA SANTA PRASSADE</vt:lpstr>
      <vt:lpstr>CHE COS E LA BASILICA DI SANTA PRASSADE?</vt:lpstr>
      <vt:lpstr>LA SUA STRUTTURA </vt:lpstr>
      <vt:lpstr>LA DESCRIZIONE DELLA CHIESA</vt:lpstr>
      <vt:lpstr>Carta di identità </vt:lpstr>
      <vt:lpstr>I SUOI DETTAGLI E IMPORTANZE STORICHE</vt:lpstr>
      <vt:lpstr>LA SUA STORIA</vt:lpstr>
      <vt:lpstr>E CON QUESTO è TUTTO SPERO CHE LA RICERCA VI SIA PIACIUTA E BUON PROSEGUIMENTO DI GIORNATA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CHIESA SANTA PRASSADE</dc:title>
  <dc:creator>valentino</dc:creator>
  <cp:lastModifiedBy>valentino</cp:lastModifiedBy>
  <cp:revision>4</cp:revision>
  <dcterms:created xsi:type="dcterms:W3CDTF">2014-05-13T19:05:31Z</dcterms:created>
  <dcterms:modified xsi:type="dcterms:W3CDTF">2014-05-13T19:41:08Z</dcterms:modified>
</cp:coreProperties>
</file>